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213B250-9BD0-4214-BE80-1D5527800267}">
  <a:tblStyle styleId="{C213B250-9BD0-4214-BE80-1D552780026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549257c1a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549257c1a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cee5977f38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cee5977f38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cee5977f38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cee5977f38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can be made for a low-cost, safe radiation test bench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cee5977f38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cee5977f38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49257c1a7_0_6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49257c1a7_0_6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0d2047eab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0d2047eab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55f6c5d30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55f6c5d30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rebuchet MS"/>
              <a:buChar char="●"/>
            </a:pPr>
            <a:r>
              <a:rPr b="1" lang="en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Investigations</a:t>
            </a:r>
            <a:endParaRPr b="1" sz="1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48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rebuchet MS"/>
              <a:buChar char="○"/>
            </a:pPr>
            <a:r>
              <a:rPr lang="en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Verification of electronics design for atmospheric data collection</a:t>
            </a:r>
            <a:endParaRPr sz="1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48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rebuchet MS"/>
              <a:buChar char="○"/>
            </a:pPr>
            <a:r>
              <a:rPr lang="en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Preliminary data future radiation shielding experiments</a:t>
            </a:r>
            <a:endParaRPr sz="1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48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rebuchet MS"/>
              <a:buChar char="○"/>
            </a:pPr>
            <a:r>
              <a:rPr lang="en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New videography method</a:t>
            </a:r>
            <a:endParaRPr sz="1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Failure</a:t>
            </a:r>
            <a:endParaRPr sz="1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48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rebuchet MS"/>
              <a:buChar char="○"/>
            </a:pPr>
            <a:r>
              <a:rPr lang="en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Wiring</a:t>
            </a:r>
            <a:endParaRPr sz="1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48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rebuchet MS"/>
              <a:buChar char="■"/>
            </a:pPr>
            <a:r>
              <a:rPr lang="en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Housing design poor for wire management, led to damage</a:t>
            </a:r>
            <a:endParaRPr sz="1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55f6c5d30e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55f6c5d30e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rebuchet MS"/>
              <a:buChar char="●"/>
            </a:pPr>
            <a:r>
              <a:rPr b="1" lang="en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Investigations</a:t>
            </a:r>
            <a:endParaRPr b="1" sz="1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48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rebuchet MS"/>
              <a:buChar char="○"/>
            </a:pPr>
            <a:r>
              <a:rPr lang="en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Again...verification of electronics design for atmospheric data collection</a:t>
            </a:r>
            <a:endParaRPr sz="1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48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rebuchet MS"/>
              <a:buChar char="○"/>
            </a:pPr>
            <a:r>
              <a:rPr lang="en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Preliminary data future radiation shielding experiments</a:t>
            </a:r>
            <a:endParaRPr sz="1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48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rebuchet MS"/>
              <a:buChar char="○"/>
            </a:pPr>
            <a:r>
              <a:rPr lang="en"/>
              <a:t>New housing design to fit all components inside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549257c1a7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549257c1a7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 housing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Interior dedicated to electronics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Unable to use PCB designed in Spring since a part specified from Spring was no longer available in Fall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Required impromptu wiring which made failure far more likely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Drawer contained batteries and electronics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Temperature, pressure, humidity, radio components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Top-mounted geiger counters (2X)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Side mounted, exterior GoPro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“Time warp” mode in 4k resolution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Successful video capture (despite </a:t>
            </a:r>
            <a:r>
              <a:rPr lang="en"/>
              <a:t>only</a:t>
            </a:r>
            <a:r>
              <a:rPr lang="en"/>
              <a:t> ~45 minutes) and radio transmitter function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 housing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Interior </a:t>
            </a:r>
            <a:r>
              <a:rPr lang="en"/>
              <a:t>desiccated</a:t>
            </a:r>
            <a:r>
              <a:rPr lang="en"/>
              <a:t> to fit everything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PCB allowed for better fitment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 3-cell LiPo, 1 2-cell LiPo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GoPro with polycarbonate window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Initially intending to run GoPro from main batteries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Voltage issue prevented camera from working properly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Decided to run at lower resolution and framerate to preserve battery life in retail GoPro battery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Since Fall failed with data collection, this presentation focuses on the Spring payload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ee5977f38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ee5977f38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changes from Fall payload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ee5977f38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cee5977f38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55f6c5d30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55f6c5d30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5f6c5d30e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5f6c5d30e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ctrTitle"/>
          </p:nvPr>
        </p:nvSpPr>
        <p:spPr>
          <a:xfrm>
            <a:off x="685800" y="1153206"/>
            <a:ext cx="7772400" cy="11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371600" y="2431336"/>
            <a:ext cx="64008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70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/>
            </a:lvl6pPr>
            <a:lvl7pPr lvl="6" rtl="0" algn="ctr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/>
            </a:lvl7pPr>
            <a:lvl8pPr lvl="7" rtl="0" algn="ctr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/>
            </a:lvl8pPr>
            <a:lvl9pPr lvl="8" rtl="0" algn="ctr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46813" y="4015014"/>
            <a:ext cx="2256974" cy="11284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iangles_red.png" id="17" name="Google Shape;1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7199" y="998277"/>
            <a:ext cx="606552" cy="82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ragraph Content">
  <p:cSld name="Paragraph Conten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0C234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950387" y="2157897"/>
            <a:ext cx="3846000" cy="14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F868D"/>
              </a:buClr>
              <a:buSzPts val="1400"/>
              <a:buFont typeface="Verdana"/>
              <a:buNone/>
              <a:defRPr b="0" i="0" sz="1400"/>
            </a:lvl1pPr>
            <a:lvl2pPr indent="-342900" lvl="1" marL="914400" rtl="0" algn="ctr"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ctr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ctr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ctr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228600" lvl="5" marL="27432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2" type="body"/>
          </p:nvPr>
        </p:nvSpPr>
        <p:spPr>
          <a:xfrm>
            <a:off x="930172" y="1817064"/>
            <a:ext cx="38460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AB0520"/>
              </a:buClr>
              <a:buSzPts val="1800"/>
              <a:buFont typeface="Verdana"/>
              <a:buNone/>
              <a:defRPr b="0" i="0" sz="1800">
                <a:solidFill>
                  <a:srgbClr val="AB0520"/>
                </a:solidFill>
              </a:defRPr>
            </a:lvl1pPr>
            <a:lvl2pPr indent="-342900" lvl="1" marL="914400" rtl="0" algn="ctr"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ctr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ctr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ctr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228600" lvl="5" marL="27432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ed Slide">
  <p:cSld name="Bulleted Slid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" name="Google Shape;25;p4"/>
          <p:cNvSpPr txBox="1"/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0C234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765443" y="1713986"/>
            <a:ext cx="3599400" cy="29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rtl="0" algn="l"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1pPr>
            <a:lvl2pPr indent="-330200" lvl="1" marL="914400" rtl="0" algn="l">
              <a:spcBef>
                <a:spcPts val="700"/>
              </a:spcBef>
              <a:spcAft>
                <a:spcPts val="0"/>
              </a:spcAft>
              <a:buSzPts val="1600"/>
              <a:buChar char="•"/>
              <a:defRPr/>
            </a:lvl2pPr>
            <a:lvl3pPr indent="-304800" lvl="2" marL="1371600" rtl="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3pPr>
            <a:lvl4pPr indent="-304800" lvl="3" marL="1828800" rtl="0" algn="l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rtl="0" algn="l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5pPr>
            <a:lvl6pPr indent="-228600" lvl="5" marL="27432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2" type="body"/>
          </p:nvPr>
        </p:nvSpPr>
        <p:spPr>
          <a:xfrm>
            <a:off x="4723271" y="1713986"/>
            <a:ext cx="3599400" cy="29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rtl="0" algn="l"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1pPr>
            <a:lvl2pPr indent="-330200" lvl="1" marL="914400" rtl="0" algn="l">
              <a:spcBef>
                <a:spcPts val="700"/>
              </a:spcBef>
              <a:spcAft>
                <a:spcPts val="0"/>
              </a:spcAft>
              <a:buSzPts val="1600"/>
              <a:buChar char="•"/>
              <a:defRPr/>
            </a:lvl2pPr>
            <a:lvl3pPr indent="-304800" lvl="2" marL="1371600" rtl="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3pPr>
            <a:lvl4pPr indent="-304800" lvl="3" marL="1828800" rtl="0" algn="l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rtl="0" algn="l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5pPr>
            <a:lvl6pPr indent="-228600" lvl="5" marL="27432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>
            <p:ph idx="2" type="pic"/>
          </p:nvPr>
        </p:nvSpPr>
        <p:spPr>
          <a:xfrm>
            <a:off x="1792288" y="1187895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marR="0" rtl="0" algn="ctr">
              <a:spcBef>
                <a:spcPts val="800"/>
              </a:spcBef>
              <a:spcAft>
                <a:spcPts val="0"/>
              </a:spcAft>
              <a:buClr>
                <a:srgbClr val="BE0B34"/>
              </a:buClr>
              <a:buSzPts val="3200"/>
              <a:buFont typeface="Trebuchet MS"/>
              <a:buNone/>
              <a:defRPr i="0" sz="3200" u="none" cap="none" strike="noStrike">
                <a:solidFill>
                  <a:srgbClr val="6F868D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ctr">
              <a:spcBef>
                <a:spcPts val="700"/>
              </a:spcBef>
              <a:spcAft>
                <a:spcPts val="0"/>
              </a:spcAft>
              <a:buClr>
                <a:srgbClr val="BE0B34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ctr">
              <a:spcBef>
                <a:spcPts val="600"/>
              </a:spcBef>
              <a:spcAft>
                <a:spcPts val="0"/>
              </a:spcAft>
              <a:buClr>
                <a:srgbClr val="BE0B34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ctr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ctr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1792288" y="4297179"/>
            <a:ext cx="5486400" cy="4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rtl="0" algn="ctr"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6F868D"/>
                </a:solidFill>
              </a:defRPr>
            </a:lvl1pPr>
            <a:lvl2pPr indent="-228600" lvl="1" marL="914400" rtl="0" algn="ctr"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rtl="0" algn="ctr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rtl="0" algn="ctr"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rtl="0" algn="ctr"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rtl="0" algn="ctr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900"/>
              <a:buFont typeface="Calibri"/>
              <a:buNone/>
              <a:defRPr sz="900"/>
            </a:lvl6pPr>
            <a:lvl7pPr indent="-228600" lvl="6" marL="3200400" rtl="0" algn="ctr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900"/>
              <a:buFont typeface="Calibri"/>
              <a:buNone/>
              <a:defRPr sz="900"/>
            </a:lvl7pPr>
            <a:lvl8pPr indent="-228600" lvl="7" marL="3657600" rtl="0" algn="ctr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900"/>
              <a:buFont typeface="Calibri"/>
              <a:buNone/>
              <a:defRPr sz="900"/>
            </a:lvl8pPr>
            <a:lvl9pPr indent="-228600" lvl="8" marL="4114800" rtl="0" algn="ctr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900"/>
              <a:buFont typeface="Calibri"/>
              <a:buNone/>
              <a:defRPr sz="900"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5"/>
          <p:cNvSpPr txBox="1"/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0C234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Paragraph Content">
  <p:cSld name="Two Paragraph Conte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idx="12" type="sldNum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6"/>
          <p:cNvSpPr txBox="1"/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0C234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" type="body"/>
          </p:nvPr>
        </p:nvSpPr>
        <p:spPr>
          <a:xfrm>
            <a:off x="987377" y="1664663"/>
            <a:ext cx="3377400" cy="29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F868D"/>
              </a:buClr>
              <a:buSzPts val="2000"/>
              <a:buFont typeface="Verdana"/>
              <a:buNone/>
              <a:defRPr/>
            </a:lvl1pPr>
            <a:lvl2pPr indent="-342900" lvl="1" marL="914400" rtl="0" algn="ctr"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ctr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ctr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ctr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228600" lvl="5" marL="27432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2" type="body"/>
          </p:nvPr>
        </p:nvSpPr>
        <p:spPr>
          <a:xfrm>
            <a:off x="4772589" y="1664663"/>
            <a:ext cx="3377400" cy="29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F868D"/>
              </a:buClr>
              <a:buSzPts val="2000"/>
              <a:buFont typeface="Verdana"/>
              <a:buNone/>
              <a:defRPr/>
            </a:lvl1pPr>
            <a:lvl2pPr indent="-342900" lvl="1" marL="914400" rtl="0" algn="ctr"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ctr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ctr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ctr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228600" lvl="5" marL="27432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Slide">
  <p:cSld name="Object Slid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0C234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" name="Google Shape;41;p7"/>
          <p:cNvSpPr txBox="1"/>
          <p:nvPr/>
        </p:nvSpPr>
        <p:spPr>
          <a:xfrm>
            <a:off x="4641547" y="1350987"/>
            <a:ext cx="3291600" cy="20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1209963" y="1575377"/>
            <a:ext cx="64677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406400" lvl="0" marL="457200" rtl="0" algn="ctr">
              <a:spcBef>
                <a:spcPts val="800"/>
              </a:spcBef>
              <a:spcAft>
                <a:spcPts val="0"/>
              </a:spcAft>
              <a:buSzPts val="2800"/>
              <a:buChar char="•"/>
              <a:defRPr sz="2800"/>
            </a:lvl1pPr>
            <a:lvl2pPr indent="-381000" lvl="1" marL="914400" rtl="0" algn="ctr">
              <a:spcBef>
                <a:spcPts val="700"/>
              </a:spcBef>
              <a:spcAft>
                <a:spcPts val="0"/>
              </a:spcAft>
              <a:buSzPts val="2400"/>
              <a:buChar char="•"/>
              <a:defRPr sz="2400"/>
            </a:lvl2pPr>
            <a:lvl3pPr indent="-355600" lvl="2" marL="1371600" rtl="0" algn="ctr"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42900" lvl="3" marL="1828800" rtl="0" algn="ctr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rtl="0" algn="ctr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228600" lvl="5" marL="27432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6pPr>
            <a:lvl7pPr indent="-228600" lvl="6" marL="32004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7pPr>
            <a:lvl8pPr indent="-228600" lvl="7" marL="36576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8pPr>
            <a:lvl9pPr indent="-228600" lvl="8" marL="41148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 Aligned Slide">
  <p:cSld name="Left Aligned Slid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0C234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" name="Google Shape;46;p8"/>
          <p:cNvSpPr txBox="1"/>
          <p:nvPr>
            <p:ph idx="1" type="body"/>
          </p:nvPr>
        </p:nvSpPr>
        <p:spPr>
          <a:xfrm>
            <a:off x="679135" y="1109775"/>
            <a:ext cx="2255400" cy="22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F868D"/>
              </a:buClr>
              <a:buSzPts val="1400"/>
              <a:buFont typeface="Verdana"/>
              <a:buNone/>
              <a:defRPr b="0" i="0" sz="1400"/>
            </a:lvl1pPr>
            <a:lvl2pPr indent="-342900" lvl="1" marL="914400" rtl="0" algn="ctr"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ctr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ctr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ctr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228600" lvl="5" marL="27432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ctr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"/>
          <p:cNvSpPr/>
          <p:nvPr>
            <p:ph idx="2" type="pic"/>
          </p:nvPr>
        </p:nvSpPr>
        <p:spPr>
          <a:xfrm>
            <a:off x="3049915" y="1187895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marR="0" rtl="0" algn="ctr">
              <a:spcBef>
                <a:spcPts val="800"/>
              </a:spcBef>
              <a:spcAft>
                <a:spcPts val="0"/>
              </a:spcAft>
              <a:buClr>
                <a:srgbClr val="BE0B34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ctr">
              <a:spcBef>
                <a:spcPts val="700"/>
              </a:spcBef>
              <a:spcAft>
                <a:spcPts val="0"/>
              </a:spcAft>
              <a:buClr>
                <a:srgbClr val="BE0B34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ctr">
              <a:spcBef>
                <a:spcPts val="600"/>
              </a:spcBef>
              <a:spcAft>
                <a:spcPts val="0"/>
              </a:spcAft>
              <a:buClr>
                <a:srgbClr val="BE0B34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ctr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ctr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6F868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8"/>
          <p:cNvSpPr txBox="1"/>
          <p:nvPr>
            <p:ph idx="3" type="body"/>
          </p:nvPr>
        </p:nvSpPr>
        <p:spPr>
          <a:xfrm>
            <a:off x="3049915" y="4297179"/>
            <a:ext cx="5486400" cy="4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rtl="0" algn="ctr"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6F868D"/>
                </a:solidFill>
              </a:defRPr>
            </a:lvl1pPr>
            <a:lvl2pPr indent="-228600" lvl="1" marL="914400" rtl="0" algn="ctr"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rtl="0" algn="ctr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rtl="0" algn="ctr"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rtl="0" algn="ctr"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rtl="0" algn="ctr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900"/>
              <a:buFont typeface="Calibri"/>
              <a:buNone/>
              <a:defRPr sz="900"/>
            </a:lvl6pPr>
            <a:lvl7pPr indent="-228600" lvl="6" marL="3200400" rtl="0" algn="ctr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900"/>
              <a:buFont typeface="Calibri"/>
              <a:buNone/>
              <a:defRPr sz="900"/>
            </a:lvl7pPr>
            <a:lvl8pPr indent="-228600" lvl="7" marL="3657600" rtl="0" algn="ctr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900"/>
              <a:buFont typeface="Calibri"/>
              <a:buNone/>
              <a:defRPr sz="900"/>
            </a:lvl8pPr>
            <a:lvl9pPr indent="-228600" lvl="8" marL="4114800" rtl="0" algn="ctr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900"/>
              <a:buFont typeface="Calibri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>
  <p:cSld name="Blank Slide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/>
          <p:nvPr>
            <p:ph idx="12" type="sldNum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5.jp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6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85800" y="1597025"/>
            <a:ext cx="7772400" cy="11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b="1" i="0" sz="3600" u="none" cap="none" strike="noStrike">
                <a:solidFill>
                  <a:srgbClr val="0C234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371600" y="2914650"/>
            <a:ext cx="6400800" cy="19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355600" lvl="0" marL="457200" marR="0" rtl="0" algn="ctr">
              <a:spcBef>
                <a:spcPts val="800"/>
              </a:spcBef>
              <a:spcAft>
                <a:spcPts val="0"/>
              </a:spcAft>
              <a:buClr>
                <a:srgbClr val="BE0B34"/>
              </a:buClr>
              <a:buSzPts val="2000"/>
              <a:buFont typeface="Trebuchet MS"/>
              <a:buChar char="•"/>
              <a:defRPr i="0" sz="2000" u="none" cap="none" strike="noStrike">
                <a:solidFill>
                  <a:srgbClr val="6F868D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30200" lvl="1" marL="914400" marR="0" rtl="0" algn="ctr">
              <a:spcBef>
                <a:spcPts val="700"/>
              </a:spcBef>
              <a:spcAft>
                <a:spcPts val="0"/>
              </a:spcAft>
              <a:buClr>
                <a:srgbClr val="BE0B34"/>
              </a:buClr>
              <a:buSzPts val="1600"/>
              <a:buFont typeface="Trebuchet MS"/>
              <a:buChar char="•"/>
              <a:defRPr i="0" sz="1600" u="none" cap="none" strike="noStrike">
                <a:solidFill>
                  <a:srgbClr val="6F868D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04800" lvl="2" marL="1371600" marR="0" rtl="0" algn="ctr">
              <a:spcBef>
                <a:spcPts val="6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Trebuchet MS"/>
              <a:buChar char="•"/>
              <a:defRPr i="0" sz="1200" u="none" cap="none" strike="noStrike">
                <a:solidFill>
                  <a:srgbClr val="6F868D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04800" lvl="3" marL="1828800" marR="0" rtl="0" algn="ctr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Trebuchet MS"/>
              <a:buChar char="•"/>
              <a:defRPr i="0" sz="1200" u="none" cap="none" strike="noStrike">
                <a:solidFill>
                  <a:srgbClr val="6F868D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04800" lvl="4" marL="2286000" marR="0" rtl="0" algn="ctr">
              <a:spcBef>
                <a:spcPts val="500"/>
              </a:spcBef>
              <a:spcAft>
                <a:spcPts val="0"/>
              </a:spcAft>
              <a:buClr>
                <a:srgbClr val="BE0B34"/>
              </a:buClr>
              <a:buSzPts val="1200"/>
              <a:buFont typeface="Trebuchet MS"/>
              <a:buChar char="•"/>
              <a:defRPr i="0" sz="1200" u="none" cap="none" strike="noStrike">
                <a:solidFill>
                  <a:srgbClr val="6F868D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28600" lvl="5" marL="2743200" marR="0" rtl="0" algn="ctr">
              <a:spcBef>
                <a:spcPts val="500"/>
              </a:spcBef>
              <a:spcAft>
                <a:spcPts val="0"/>
              </a:spcAft>
              <a:buSzPts val="1400"/>
              <a:buFont typeface="Trebuchet MS"/>
              <a:buNone/>
              <a:defRPr i="0" sz="2000" u="none" cap="none" strike="noStrike">
                <a:solidFill>
                  <a:srgbClr val="878787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28600" lvl="6" marL="3200400" marR="0" rtl="0" algn="ctr">
              <a:spcBef>
                <a:spcPts val="500"/>
              </a:spcBef>
              <a:spcAft>
                <a:spcPts val="0"/>
              </a:spcAft>
              <a:buSzPts val="1400"/>
              <a:buFont typeface="Trebuchet MS"/>
              <a:buNone/>
              <a:defRPr i="0" sz="2000" u="none" cap="none" strike="noStrike">
                <a:solidFill>
                  <a:srgbClr val="878787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28600" lvl="7" marL="3657600" marR="0" rtl="0" algn="ctr">
              <a:spcBef>
                <a:spcPts val="500"/>
              </a:spcBef>
              <a:spcAft>
                <a:spcPts val="0"/>
              </a:spcAft>
              <a:buSzPts val="1400"/>
              <a:buFont typeface="Trebuchet MS"/>
              <a:buNone/>
              <a:defRPr i="0" sz="2000" u="none" cap="none" strike="noStrike">
                <a:solidFill>
                  <a:srgbClr val="878787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28600" lvl="8" marL="4114800" marR="0" rtl="0" algn="ctr">
              <a:spcBef>
                <a:spcPts val="500"/>
              </a:spcBef>
              <a:spcAft>
                <a:spcPts val="0"/>
              </a:spcAft>
              <a:buSzPts val="1400"/>
              <a:buFont typeface="Trebuchet MS"/>
              <a:buNone/>
              <a:defRPr i="0" sz="2000" u="none" cap="none" strike="noStrike">
                <a:solidFill>
                  <a:srgbClr val="878787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pic>
        <p:nvPicPr>
          <p:cNvPr descr="triangle_page#.png" id="8" name="Google Shape;8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285118" y="4825556"/>
            <a:ext cx="575518" cy="31794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i="0" sz="12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" name="Google Shape;10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93349" y="3835799"/>
            <a:ext cx="797424" cy="125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99" y="4065463"/>
            <a:ext cx="1880257" cy="110339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21.png"/><Relationship Id="rId5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Relationship Id="rId5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jpg"/><Relationship Id="rId4" Type="http://schemas.openxmlformats.org/officeDocument/2006/relationships/image" Target="../media/image20.png"/><Relationship Id="rId5" Type="http://schemas.openxmlformats.org/officeDocument/2006/relationships/image" Target="../media/image18.png"/><Relationship Id="rId6" Type="http://schemas.openxmlformats.org/officeDocument/2006/relationships/image" Target="../media/image7.png"/><Relationship Id="rId7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jpg"/><Relationship Id="rId4" Type="http://schemas.openxmlformats.org/officeDocument/2006/relationships/image" Target="../media/image8.jpg"/><Relationship Id="rId5" Type="http://schemas.openxmlformats.org/officeDocument/2006/relationships/image" Target="../media/image6.jpg"/><Relationship Id="rId6" Type="http://schemas.openxmlformats.org/officeDocument/2006/relationships/image" Target="../media/image34.jpg"/><Relationship Id="rId7" Type="http://schemas.openxmlformats.org/officeDocument/2006/relationships/image" Target="../media/image3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26.jpg"/><Relationship Id="rId5" Type="http://schemas.openxmlformats.org/officeDocument/2006/relationships/image" Target="../media/image37.png"/><Relationship Id="rId6" Type="http://schemas.openxmlformats.org/officeDocument/2006/relationships/image" Target="../media/image13.png"/><Relationship Id="rId7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5" Type="http://schemas.openxmlformats.org/officeDocument/2006/relationships/image" Target="../media/image10.png"/><Relationship Id="rId6" Type="http://schemas.openxmlformats.org/officeDocument/2006/relationships/image" Target="../media/image15.png"/><Relationship Id="rId7" Type="http://schemas.openxmlformats.org/officeDocument/2006/relationships/image" Target="../media/image24.png"/><Relationship Id="rId8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type="ctrTitle"/>
          </p:nvPr>
        </p:nvSpPr>
        <p:spPr>
          <a:xfrm>
            <a:off x="685800" y="1063224"/>
            <a:ext cx="7772400" cy="1191600"/>
          </a:xfrm>
          <a:prstGeom prst="rect">
            <a:avLst/>
          </a:prstGeom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UArizona ASCEND: Profiling High-Altitude Radiation with a General Data Logger</a:t>
            </a:r>
            <a:endParaRPr sz="3800">
              <a:solidFill>
                <a:srgbClr val="33333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" name="Google Shape;56;p10"/>
          <p:cNvSpPr txBox="1"/>
          <p:nvPr>
            <p:ph idx="1" type="subTitle"/>
          </p:nvPr>
        </p:nvSpPr>
        <p:spPr>
          <a:xfrm>
            <a:off x="1371600" y="2636452"/>
            <a:ext cx="6400800" cy="12816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600" u="sng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rPr>
              <a:t>Speakers</a:t>
            </a:r>
            <a:r>
              <a:rPr b="1" lang="en" sz="16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endParaRPr b="1" sz="1600">
              <a:solidFill>
                <a:schemeClr val="lt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rPr>
              <a:t>Nick Blanchard, Kevin May, Daniel McConville</a:t>
            </a:r>
            <a:endParaRPr b="1"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0"/>
          <p:cNvSpPr txBox="1"/>
          <p:nvPr/>
        </p:nvSpPr>
        <p:spPr>
          <a:xfrm>
            <a:off x="2915400" y="2124225"/>
            <a:ext cx="33132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rPr>
              <a:t>University of Arizona ASCEND Launch Fall &amp; Spring</a:t>
            </a:r>
            <a:endParaRPr i="1">
              <a:solidFill>
                <a:srgbClr val="33333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" y="0"/>
            <a:ext cx="289322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9"/>
          <p:cNvSpPr txBox="1"/>
          <p:nvPr>
            <p:ph idx="12" type="sldNum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8" name="Google Shape;14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24575"/>
            <a:ext cx="4947838" cy="383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9"/>
          <p:cNvSpPr txBox="1"/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Radiation Intensity Data</a:t>
            </a:r>
            <a:endParaRPr>
              <a:solidFill>
                <a:srgbClr val="0C234B"/>
              </a:solidFill>
            </a:endParaRPr>
          </a:p>
        </p:txBody>
      </p:sp>
      <p:pic>
        <p:nvPicPr>
          <p:cNvPr id="150" name="Google Shape;15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7838" y="984300"/>
            <a:ext cx="3891361" cy="194198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9"/>
          <p:cNvSpPr txBox="1"/>
          <p:nvPr/>
        </p:nvSpPr>
        <p:spPr>
          <a:xfrm>
            <a:off x="4996750" y="3338500"/>
            <a:ext cx="4226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Trebuchet MS"/>
                <a:ea typeface="Trebuchet MS"/>
                <a:cs typeface="Trebuchet MS"/>
                <a:sym typeface="Trebuchet MS"/>
              </a:rPr>
              <a:t>95% Confidence Interval for Beta (Slope):</a:t>
            </a:r>
            <a:endParaRPr sz="11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Trebuchet MS"/>
                <a:ea typeface="Trebuchet MS"/>
                <a:cs typeface="Trebuchet MS"/>
                <a:sym typeface="Trebuchet MS"/>
              </a:rPr>
              <a:t>7.367*10^-5 &lt; Beta &lt; 8.5864*10^-5</a:t>
            </a:r>
            <a:endParaRPr sz="11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/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Interpretation of Radiation Data</a:t>
            </a:r>
            <a:endParaRPr/>
          </a:p>
        </p:txBody>
      </p:sp>
      <p:sp>
        <p:nvSpPr>
          <p:cNvPr id="157" name="Google Shape;157;p20"/>
          <p:cNvSpPr txBox="1"/>
          <p:nvPr>
            <p:ph idx="12" type="sldNum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8" name="Google Shape;15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450" y="1144625"/>
            <a:ext cx="4269348" cy="250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0900" y="819824"/>
            <a:ext cx="4067976" cy="315045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0"/>
          <p:cNvSpPr txBox="1"/>
          <p:nvPr/>
        </p:nvSpPr>
        <p:spPr>
          <a:xfrm>
            <a:off x="1284050" y="3610000"/>
            <a:ext cx="136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Trebuchet MS"/>
                <a:ea typeface="Trebuchet MS"/>
                <a:cs typeface="Trebuchet MS"/>
                <a:sym typeface="Trebuchet MS"/>
              </a:rPr>
              <a:t>(Phillips 2016)</a:t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/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 Launch Video Screenshots</a:t>
            </a:r>
            <a:endParaRPr/>
          </a:p>
        </p:txBody>
      </p:sp>
      <p:sp>
        <p:nvSpPr>
          <p:cNvPr id="166" name="Google Shape;166;p21"/>
          <p:cNvSpPr txBox="1"/>
          <p:nvPr>
            <p:ph idx="12" type="sldNum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7" name="Google Shape;16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2499" y="2756501"/>
            <a:ext cx="4238997" cy="2028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8" name="Google Shape;16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898513"/>
            <a:ext cx="3975875" cy="213052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9" name="Google Shape;16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7850" y="989775"/>
            <a:ext cx="2581925" cy="1948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/>
          <p:nvPr>
            <p:ph type="title"/>
          </p:nvPr>
        </p:nvSpPr>
        <p:spPr>
          <a:xfrm>
            <a:off x="685800" y="102800"/>
            <a:ext cx="7772400" cy="3549000"/>
          </a:xfrm>
          <a:prstGeom prst="rect">
            <a:avLst/>
          </a:prstGeom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Thank You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Arizona Near Space Research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Arizona Space Grant Consortium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Michelle Coe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100"/>
              <a:t>Radiation Reference: Dr. Tony Phillips, “</a:t>
            </a:r>
            <a:r>
              <a:rPr b="0" lang="en" sz="2100">
                <a:solidFill>
                  <a:srgbClr val="2D2D2D"/>
                </a:solidFill>
                <a:highlight>
                  <a:srgbClr val="FFFFFF"/>
                </a:highlight>
              </a:rPr>
              <a:t>Intercontinental Space Weather Balloon Network”</a:t>
            </a:r>
            <a:endParaRPr b="0" sz="2100">
              <a:solidFill>
                <a:srgbClr val="2D2D2D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300">
                <a:solidFill>
                  <a:srgbClr val="2D2D2D"/>
                </a:solidFill>
                <a:highlight>
                  <a:srgbClr val="FFFFFF"/>
                </a:highlight>
              </a:rPr>
              <a:t>https://spaceweatherarchive.com/2016/11/05/intercontinental-space-weather-balloon-network/</a:t>
            </a:r>
            <a:endParaRPr b="0" sz="1300"/>
          </a:p>
        </p:txBody>
      </p:sp>
      <p:grpSp>
        <p:nvGrpSpPr>
          <p:cNvPr id="175" name="Google Shape;175;p22"/>
          <p:cNvGrpSpPr/>
          <p:nvPr/>
        </p:nvGrpSpPr>
        <p:grpSpPr>
          <a:xfrm>
            <a:off x="2888108" y="3917791"/>
            <a:ext cx="3367786" cy="685414"/>
            <a:chOff x="1418350" y="4851950"/>
            <a:chExt cx="4652923" cy="903525"/>
          </a:xfrm>
        </p:grpSpPr>
        <p:grpSp>
          <p:nvGrpSpPr>
            <p:cNvPr id="176" name="Google Shape;176;p22"/>
            <p:cNvGrpSpPr/>
            <p:nvPr/>
          </p:nvGrpSpPr>
          <p:grpSpPr>
            <a:xfrm>
              <a:off x="1418350" y="4851950"/>
              <a:ext cx="4652923" cy="548700"/>
              <a:chOff x="1418350" y="4907700"/>
              <a:chExt cx="4652923" cy="548700"/>
            </a:xfrm>
          </p:grpSpPr>
          <p:pic>
            <p:nvPicPr>
              <p:cNvPr id="177" name="Google Shape;177;p2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418350" y="4907700"/>
                <a:ext cx="360100" cy="360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8" name="Google Shape;178;p22"/>
              <p:cNvSpPr txBox="1"/>
              <p:nvPr/>
            </p:nvSpPr>
            <p:spPr>
              <a:xfrm>
                <a:off x="1881173" y="4907700"/>
                <a:ext cx="4190100" cy="54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/>
                  <a:t>arizonaseds@gmail.com</a:t>
                </a:r>
                <a:endParaRPr b="1"/>
              </a:p>
            </p:txBody>
          </p:sp>
        </p:grpSp>
        <p:grpSp>
          <p:nvGrpSpPr>
            <p:cNvPr id="179" name="Google Shape;179;p22"/>
            <p:cNvGrpSpPr/>
            <p:nvPr/>
          </p:nvGrpSpPr>
          <p:grpSpPr>
            <a:xfrm>
              <a:off x="1418350" y="5351975"/>
              <a:ext cx="4098800" cy="403500"/>
              <a:chOff x="1418350" y="5351975"/>
              <a:chExt cx="4098800" cy="403500"/>
            </a:xfrm>
          </p:grpSpPr>
          <p:pic>
            <p:nvPicPr>
              <p:cNvPr id="180" name="Google Shape;180;p2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418350" y="5373675"/>
                <a:ext cx="360100" cy="360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1" name="Google Shape;181;p22"/>
              <p:cNvSpPr txBox="1"/>
              <p:nvPr/>
            </p:nvSpPr>
            <p:spPr>
              <a:xfrm>
                <a:off x="1840050" y="5351975"/>
                <a:ext cx="3677100" cy="40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/>
                  <a:t>www.seds.arizona.edu</a:t>
                </a:r>
                <a:endParaRPr b="1"/>
              </a:p>
            </p:txBody>
          </p:sp>
        </p:grpSp>
      </p:grpSp>
      <p:sp>
        <p:nvSpPr>
          <p:cNvPr id="182" name="Google Shape;182;p22"/>
          <p:cNvSpPr txBox="1"/>
          <p:nvPr>
            <p:ph idx="12" type="sldNum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/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3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3" name="Google Shape;63;p11"/>
          <p:cNvSpPr txBox="1"/>
          <p:nvPr>
            <p:ph idx="1" type="body"/>
          </p:nvPr>
        </p:nvSpPr>
        <p:spPr>
          <a:xfrm>
            <a:off x="1583700" y="1103400"/>
            <a:ext cx="5976600" cy="3109800"/>
          </a:xfrm>
          <a:prstGeom prst="rect">
            <a:avLst/>
          </a:prstGeom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Font typeface="Trebuchet MS"/>
              <a:buAutoNum type="arabicPeriod"/>
            </a:pPr>
            <a:r>
              <a:rPr lang="en" sz="2400">
                <a:latin typeface="Trebuchet MS"/>
                <a:ea typeface="Trebuchet MS"/>
                <a:cs typeface="Trebuchet MS"/>
                <a:sym typeface="Trebuchet MS"/>
              </a:rPr>
              <a:t>Introduction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AutoNum type="arabicPeriod"/>
            </a:pPr>
            <a:r>
              <a:rPr lang="en" sz="2400">
                <a:latin typeface="Trebuchet MS"/>
                <a:ea typeface="Trebuchet MS"/>
                <a:cs typeface="Trebuchet MS"/>
                <a:sym typeface="Trebuchet MS"/>
              </a:rPr>
              <a:t>Fall launch and details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AutoNum type="arabicPeriod"/>
            </a:pPr>
            <a:r>
              <a:rPr lang="en" sz="2400">
                <a:latin typeface="Trebuchet MS"/>
                <a:ea typeface="Trebuchet MS"/>
                <a:cs typeface="Trebuchet MS"/>
                <a:sym typeface="Trebuchet MS"/>
              </a:rPr>
              <a:t>Spring launch and details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AutoNum type="arabicPeriod"/>
            </a:pPr>
            <a:r>
              <a:rPr lang="en" sz="2400">
                <a:latin typeface="Trebuchet MS"/>
                <a:ea typeface="Trebuchet MS"/>
                <a:cs typeface="Trebuchet MS"/>
                <a:sym typeface="Trebuchet MS"/>
              </a:rPr>
              <a:t>Lessons learned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4" name="Google Shape;64;p11"/>
          <p:cNvSpPr txBox="1"/>
          <p:nvPr>
            <p:ph idx="12" type="sldNum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/>
          <p:nvPr>
            <p:ph type="title"/>
          </p:nvPr>
        </p:nvSpPr>
        <p:spPr>
          <a:xfrm>
            <a:off x="681941" y="0"/>
            <a:ext cx="7772400" cy="1103400"/>
          </a:xfrm>
          <a:prstGeom prst="rect">
            <a:avLst/>
          </a:prstGeom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Fall Launch</a:t>
            </a:r>
            <a:endParaRPr sz="2400"/>
          </a:p>
        </p:txBody>
      </p:sp>
      <p:pic>
        <p:nvPicPr>
          <p:cNvPr id="70" name="Google Shape;70;p12"/>
          <p:cNvPicPr preferRelativeResize="0"/>
          <p:nvPr/>
        </p:nvPicPr>
        <p:blipFill rotWithShape="1">
          <a:blip r:embed="rId3">
            <a:alphaModFix/>
          </a:blip>
          <a:srcRect b="-15780" l="-193850" r="193849" t="15780"/>
          <a:stretch/>
        </p:blipFill>
        <p:spPr>
          <a:xfrm>
            <a:off x="2643194" y="2524850"/>
            <a:ext cx="1963973" cy="261865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2"/>
          <p:cNvSpPr txBox="1"/>
          <p:nvPr>
            <p:ph idx="12" type="sldNum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" name="Google Shape;72;p12"/>
          <p:cNvPicPr preferRelativeResize="0"/>
          <p:nvPr/>
        </p:nvPicPr>
        <p:blipFill rotWithShape="1">
          <a:blip r:embed="rId4">
            <a:alphaModFix/>
          </a:blip>
          <a:srcRect b="11066" l="0" r="0" t="8798"/>
          <a:stretch/>
        </p:blipFill>
        <p:spPr>
          <a:xfrm>
            <a:off x="5240300" y="1881925"/>
            <a:ext cx="2450100" cy="26186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3" name="Google Shape;73;p12"/>
          <p:cNvPicPr preferRelativeResize="0"/>
          <p:nvPr/>
        </p:nvPicPr>
        <p:blipFill rotWithShape="1">
          <a:blip r:embed="rId5">
            <a:alphaModFix/>
          </a:blip>
          <a:srcRect b="29576" l="10644" r="16643" t="2276"/>
          <a:stretch/>
        </p:blipFill>
        <p:spPr>
          <a:xfrm>
            <a:off x="452075" y="150700"/>
            <a:ext cx="1784625" cy="22301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4" name="Google Shape;74;p12"/>
          <p:cNvPicPr preferRelativeResize="0"/>
          <p:nvPr/>
        </p:nvPicPr>
        <p:blipFill rotWithShape="1">
          <a:blip r:embed="rId6">
            <a:alphaModFix/>
          </a:blip>
          <a:srcRect b="19685" l="0" r="4789" t="16047"/>
          <a:stretch/>
        </p:blipFill>
        <p:spPr>
          <a:xfrm>
            <a:off x="6593475" y="261200"/>
            <a:ext cx="2176600" cy="19589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5" name="Google Shape;75;p12"/>
          <p:cNvPicPr preferRelativeResize="0"/>
          <p:nvPr/>
        </p:nvPicPr>
        <p:blipFill rotWithShape="1">
          <a:blip r:embed="rId7">
            <a:alphaModFix/>
          </a:blip>
          <a:srcRect b="0" l="0" r="18659" t="0"/>
          <a:stretch/>
        </p:blipFill>
        <p:spPr>
          <a:xfrm>
            <a:off x="1294750" y="1570500"/>
            <a:ext cx="3633450" cy="22708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6" name="Google Shape;76;p12"/>
          <p:cNvSpPr txBox="1"/>
          <p:nvPr/>
        </p:nvSpPr>
        <p:spPr>
          <a:xfrm>
            <a:off x="2236700" y="1231800"/>
            <a:ext cx="104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rebuchet MS"/>
                <a:ea typeface="Trebuchet MS"/>
                <a:cs typeface="Trebuchet MS"/>
                <a:sym typeface="Trebuchet MS"/>
              </a:rPr>
              <a:t>In flight</a:t>
            </a:r>
            <a:endParaRPr sz="1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7" name="Google Shape;77;p12"/>
          <p:cNvSpPr txBox="1"/>
          <p:nvPr/>
        </p:nvSpPr>
        <p:spPr>
          <a:xfrm>
            <a:off x="8171575" y="2220150"/>
            <a:ext cx="598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rebuchet MS"/>
                <a:ea typeface="Trebuchet MS"/>
                <a:cs typeface="Trebuchet MS"/>
                <a:sym typeface="Trebuchet MS"/>
              </a:rPr>
              <a:t>Launch</a:t>
            </a:r>
            <a:endParaRPr sz="7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8" name="Google Shape;78;p12"/>
          <p:cNvSpPr txBox="1"/>
          <p:nvPr/>
        </p:nvSpPr>
        <p:spPr>
          <a:xfrm>
            <a:off x="6092600" y="4500575"/>
            <a:ext cx="745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rebuchet MS"/>
                <a:ea typeface="Trebuchet MS"/>
                <a:cs typeface="Trebuchet MS"/>
                <a:sym typeface="Trebuchet MS"/>
              </a:rPr>
              <a:t>Landing</a:t>
            </a:r>
            <a:endParaRPr sz="7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type="title"/>
          </p:nvPr>
        </p:nvSpPr>
        <p:spPr>
          <a:xfrm>
            <a:off x="681941" y="0"/>
            <a:ext cx="7772400" cy="1103400"/>
          </a:xfrm>
          <a:prstGeom prst="rect">
            <a:avLst/>
          </a:prstGeom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Spring</a:t>
            </a:r>
            <a:r>
              <a:rPr lang="en" sz="2400"/>
              <a:t> Launch</a:t>
            </a:r>
            <a:endParaRPr sz="2400"/>
          </a:p>
        </p:txBody>
      </p:sp>
      <p:sp>
        <p:nvSpPr>
          <p:cNvPr id="84" name="Google Shape;84;p13"/>
          <p:cNvSpPr txBox="1"/>
          <p:nvPr>
            <p:ph idx="12" type="sldNum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5" name="Google Shape;8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1252" y="886300"/>
            <a:ext cx="2801476" cy="3735301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6" name="Google Shape;8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5000" y="1980550"/>
            <a:ext cx="1614950" cy="21532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7" name="Google Shape;8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674" y="413850"/>
            <a:ext cx="1494701" cy="199292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8" name="Google Shape;8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4024" y="1788400"/>
            <a:ext cx="1903173" cy="253757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7">
            <a:alphaModFix/>
          </a:blip>
          <a:srcRect b="8750" l="0" r="0" t="0"/>
          <a:stretch/>
        </p:blipFill>
        <p:spPr>
          <a:xfrm>
            <a:off x="7172950" y="469013"/>
            <a:ext cx="1547324" cy="188259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type="title"/>
          </p:nvPr>
        </p:nvSpPr>
        <p:spPr>
          <a:xfrm>
            <a:off x="685800" y="0"/>
            <a:ext cx="7772400" cy="492300"/>
          </a:xfrm>
          <a:prstGeom prst="rect">
            <a:avLst/>
          </a:prstGeom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Housing Design</a:t>
            </a:r>
            <a:endParaRPr>
              <a:solidFill>
                <a:srgbClr val="0C234B"/>
              </a:solidFill>
            </a:endParaRPr>
          </a:p>
        </p:txBody>
      </p:sp>
      <p:sp>
        <p:nvSpPr>
          <p:cNvPr id="95" name="Google Shape;95;p14"/>
          <p:cNvSpPr txBox="1"/>
          <p:nvPr>
            <p:ph idx="12" type="sldNum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6" name="Google Shape;96;p14"/>
          <p:cNvSpPr txBox="1"/>
          <p:nvPr>
            <p:ph idx="1" type="body"/>
          </p:nvPr>
        </p:nvSpPr>
        <p:spPr>
          <a:xfrm>
            <a:off x="-24700" y="0"/>
            <a:ext cx="2616600" cy="192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800"/>
              <a:t>Fall Housing</a:t>
            </a:r>
            <a:endParaRPr b="1" sz="1800"/>
          </a:p>
          <a:p>
            <a:pPr indent="-330200" lvl="0" marL="457200" rtl="0" algn="l">
              <a:spcBef>
                <a:spcPts val="80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3D Printed (PLA)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12x12x12cm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GoPro &amp; Geiger counters mounted on exterior</a:t>
            </a:r>
            <a:endParaRPr sz="1400"/>
          </a:p>
        </p:txBody>
      </p:sp>
      <p:pic>
        <p:nvPicPr>
          <p:cNvPr id="97" name="Google Shape;9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0900" y="1456800"/>
            <a:ext cx="1685121" cy="234742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4">
            <a:alphaModFix/>
          </a:blip>
          <a:srcRect b="13756" l="0" r="0" t="13763"/>
          <a:stretch/>
        </p:blipFill>
        <p:spPr>
          <a:xfrm>
            <a:off x="2069502" y="2571750"/>
            <a:ext cx="2245902" cy="217051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9" name="Google Shape;99;p14"/>
          <p:cNvPicPr preferRelativeResize="0"/>
          <p:nvPr/>
        </p:nvPicPr>
        <p:blipFill rotWithShape="1">
          <a:blip r:embed="rId5">
            <a:alphaModFix/>
          </a:blip>
          <a:srcRect b="6279" l="8614" r="8952" t="13418"/>
          <a:stretch/>
        </p:blipFill>
        <p:spPr>
          <a:xfrm>
            <a:off x="6152425" y="3164475"/>
            <a:ext cx="1884300" cy="183562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6">
            <a:alphaModFix/>
          </a:blip>
          <a:srcRect b="11472" l="24515" r="17840" t="28525"/>
          <a:stretch/>
        </p:blipFill>
        <p:spPr>
          <a:xfrm>
            <a:off x="206525" y="1767125"/>
            <a:ext cx="1646082" cy="16092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1" name="Google Shape;101;p14"/>
          <p:cNvPicPr preferRelativeResize="0"/>
          <p:nvPr/>
        </p:nvPicPr>
        <p:blipFill rotWithShape="1">
          <a:blip r:embed="rId7">
            <a:alphaModFix/>
          </a:blip>
          <a:srcRect b="16025" l="21370" r="22525" t="23017"/>
          <a:stretch/>
        </p:blipFill>
        <p:spPr>
          <a:xfrm>
            <a:off x="2741175" y="648338"/>
            <a:ext cx="1574224" cy="16092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2" name="Google Shape;102;p14"/>
          <p:cNvSpPr txBox="1"/>
          <p:nvPr/>
        </p:nvSpPr>
        <p:spPr>
          <a:xfrm>
            <a:off x="5886900" y="130625"/>
            <a:ext cx="3257100" cy="23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6F868D"/>
                </a:solidFill>
                <a:latin typeface="Trebuchet MS"/>
                <a:ea typeface="Trebuchet MS"/>
                <a:cs typeface="Trebuchet MS"/>
                <a:sym typeface="Trebuchet MS"/>
              </a:rPr>
              <a:t>Spring Housing</a:t>
            </a:r>
            <a:endParaRPr b="1" sz="1800">
              <a:solidFill>
                <a:srgbClr val="6F868D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Clr>
                <a:srgbClr val="BE0B34"/>
              </a:buClr>
              <a:buSzPts val="1800"/>
              <a:buFont typeface="Trebuchet MS"/>
              <a:buChar char="•"/>
            </a:pPr>
            <a:r>
              <a:rPr lang="en" sz="1800">
                <a:solidFill>
                  <a:srgbClr val="6F868D"/>
                </a:solidFill>
                <a:latin typeface="Trebuchet MS"/>
                <a:ea typeface="Trebuchet MS"/>
                <a:cs typeface="Trebuchet MS"/>
                <a:sym typeface="Trebuchet MS"/>
              </a:rPr>
              <a:t>3D Printed (PLA)</a:t>
            </a:r>
            <a:endParaRPr sz="1800">
              <a:solidFill>
                <a:srgbClr val="6F868D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BE0B34"/>
              </a:buClr>
              <a:buSzPts val="1800"/>
              <a:buFont typeface="Trebuchet MS"/>
              <a:buChar char="•"/>
            </a:pPr>
            <a:r>
              <a:rPr lang="en" sz="1800">
                <a:solidFill>
                  <a:srgbClr val="6F868D"/>
                </a:solidFill>
                <a:latin typeface="Trebuchet MS"/>
                <a:ea typeface="Trebuchet MS"/>
                <a:cs typeface="Trebuchet MS"/>
                <a:sym typeface="Trebuchet MS"/>
              </a:rPr>
              <a:t>1U Standard CubeSat (10x10x10cm)</a:t>
            </a:r>
            <a:endParaRPr sz="1800">
              <a:solidFill>
                <a:srgbClr val="6F868D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BE0B34"/>
              </a:buClr>
              <a:buSzPts val="1500"/>
              <a:buFont typeface="Trebuchet MS"/>
              <a:buChar char="•"/>
            </a:pPr>
            <a:r>
              <a:rPr lang="en" sz="1500">
                <a:solidFill>
                  <a:srgbClr val="6F868D"/>
                </a:solidFill>
                <a:latin typeface="Trebuchet MS"/>
                <a:ea typeface="Trebuchet MS"/>
                <a:cs typeface="Trebuchet MS"/>
                <a:sym typeface="Trebuchet MS"/>
              </a:rPr>
              <a:t>All components inside — most compact design yet</a:t>
            </a:r>
            <a:endParaRPr sz="1500">
              <a:solidFill>
                <a:srgbClr val="6F868D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BE0B34"/>
              </a:buClr>
              <a:buSzPts val="1500"/>
              <a:buFont typeface="Trebuchet MS"/>
              <a:buChar char="•"/>
            </a:pPr>
            <a:r>
              <a:rPr lang="en" sz="1500">
                <a:solidFill>
                  <a:srgbClr val="6F868D"/>
                </a:solidFill>
                <a:latin typeface="Trebuchet MS"/>
                <a:ea typeface="Trebuchet MS"/>
                <a:cs typeface="Trebuchet MS"/>
                <a:sym typeface="Trebuchet MS"/>
              </a:rPr>
              <a:t>GoPro views through polycarbonate window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4559550" y="503175"/>
            <a:ext cx="24900" cy="43899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4"/>
          <p:cNvSpPr txBox="1"/>
          <p:nvPr/>
        </p:nvSpPr>
        <p:spPr>
          <a:xfrm>
            <a:off x="3015888" y="2233050"/>
            <a:ext cx="1024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rebuchet MS"/>
                <a:ea typeface="Trebuchet MS"/>
                <a:cs typeface="Trebuchet MS"/>
                <a:sym typeface="Trebuchet MS"/>
              </a:rPr>
              <a:t>Housing</a:t>
            </a:r>
            <a:endParaRPr sz="1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5" name="Google Shape;105;p14"/>
          <p:cNvSpPr txBox="1"/>
          <p:nvPr/>
        </p:nvSpPr>
        <p:spPr>
          <a:xfrm>
            <a:off x="517150" y="3376375"/>
            <a:ext cx="1024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rebuchet MS"/>
                <a:ea typeface="Trebuchet MS"/>
                <a:cs typeface="Trebuchet MS"/>
                <a:sym typeface="Trebuchet MS"/>
              </a:rPr>
              <a:t>Drawer</a:t>
            </a:r>
            <a:endParaRPr sz="1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6" name="Google Shape;106;p14"/>
          <p:cNvSpPr txBox="1"/>
          <p:nvPr/>
        </p:nvSpPr>
        <p:spPr>
          <a:xfrm>
            <a:off x="2680050" y="4742275"/>
            <a:ext cx="1024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rebuchet MS"/>
                <a:ea typeface="Trebuchet MS"/>
                <a:cs typeface="Trebuchet MS"/>
                <a:sym typeface="Trebuchet MS"/>
              </a:rPr>
              <a:t>Complete</a:t>
            </a:r>
            <a:endParaRPr sz="1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7" name="Google Shape;107;p14"/>
          <p:cNvSpPr txBox="1"/>
          <p:nvPr/>
        </p:nvSpPr>
        <p:spPr>
          <a:xfrm>
            <a:off x="7283700" y="2825775"/>
            <a:ext cx="752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rebuchet MS"/>
                <a:ea typeface="Trebuchet MS"/>
                <a:cs typeface="Trebuchet MS"/>
                <a:sym typeface="Trebuchet MS"/>
              </a:rPr>
              <a:t>Complete</a:t>
            </a:r>
            <a:endParaRPr sz="1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8" name="Google Shape;108;p14"/>
          <p:cNvSpPr txBox="1"/>
          <p:nvPr/>
        </p:nvSpPr>
        <p:spPr>
          <a:xfrm>
            <a:off x="4820900" y="3804225"/>
            <a:ext cx="56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rebuchet MS"/>
                <a:ea typeface="Trebuchet MS"/>
                <a:cs typeface="Trebuchet MS"/>
                <a:sym typeface="Trebuchet MS"/>
              </a:rPr>
              <a:t>Design</a:t>
            </a:r>
            <a:endParaRPr sz="10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/>
          <p:nvPr>
            <p:ph idx="12" type="sldNum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" name="Google Shape;114;p15"/>
          <p:cNvSpPr txBox="1"/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(Spring Payload)</a:t>
            </a:r>
            <a:endParaRPr/>
          </a:p>
        </p:txBody>
      </p:sp>
      <p:graphicFrame>
        <p:nvGraphicFramePr>
          <p:cNvPr id="115" name="Google Shape;115;p15"/>
          <p:cNvGraphicFramePr/>
          <p:nvPr/>
        </p:nvGraphicFramePr>
        <p:xfrm>
          <a:off x="996525" y="788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{C213B250-9BD0-4214-BE80-1D5527800267}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Component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Purpose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Adafruit Metro Mini (ATMega328)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Microcontroller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Adafruit BME 680 (I2C)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Atmospheric Profiler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Adafruit MMA 8451 (I2C)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3-Axis Accelerometer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RadiationWatch Pocket Geiger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Radiation Measurements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Adafruit MicroSD Card Module (SPI)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Datalogging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Adafruit Powerboost 1000c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Power Delivery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11000 mAh LiPo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Power Storage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Status LED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Display System Status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 txBox="1"/>
          <p:nvPr>
            <p:ph idx="12" type="sldNum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16"/>
          <p:cNvSpPr txBox="1"/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Schematic and PCB</a:t>
            </a:r>
            <a:endParaRPr/>
          </a:p>
        </p:txBody>
      </p:sp>
      <p:pic>
        <p:nvPicPr>
          <p:cNvPr id="122" name="Google Shape;12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949" y="1324763"/>
            <a:ext cx="4081380" cy="2493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4789900" y="918874"/>
            <a:ext cx="3091824" cy="373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/>
          <p:nvPr>
            <p:ph type="title"/>
          </p:nvPr>
        </p:nvSpPr>
        <p:spPr>
          <a:xfrm>
            <a:off x="685791" y="1547950"/>
            <a:ext cx="7772400" cy="1103400"/>
          </a:xfrm>
          <a:prstGeom prst="rect">
            <a:avLst/>
          </a:prstGeom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Spring</a:t>
            </a:r>
            <a:r>
              <a:rPr lang="en" sz="3600"/>
              <a:t> Data + Conclusions</a:t>
            </a:r>
            <a:endParaRPr sz="3600"/>
          </a:p>
        </p:txBody>
      </p:sp>
      <p:sp>
        <p:nvSpPr>
          <p:cNvPr id="129" name="Google Shape;129;p17"/>
          <p:cNvSpPr txBox="1"/>
          <p:nvPr>
            <p:ph idx="12" type="sldNum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" y="0"/>
            <a:ext cx="2893220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8466" y="0"/>
            <a:ext cx="289322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 txBox="1"/>
          <p:nvPr>
            <p:ph type="title"/>
          </p:nvPr>
        </p:nvSpPr>
        <p:spPr>
          <a:xfrm>
            <a:off x="685791" y="-154075"/>
            <a:ext cx="7772400" cy="1103400"/>
          </a:xfrm>
          <a:prstGeom prst="rect">
            <a:avLst/>
          </a:prstGeom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Atmospheric Data</a:t>
            </a:r>
            <a:endParaRPr/>
          </a:p>
        </p:txBody>
      </p:sp>
      <p:sp>
        <p:nvSpPr>
          <p:cNvPr id="137" name="Google Shape;137;p18"/>
          <p:cNvSpPr txBox="1"/>
          <p:nvPr>
            <p:ph idx="12" type="sldNum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8" name="Google Shape;13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624" y="536750"/>
            <a:ext cx="4010785" cy="17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6788" y="1827525"/>
            <a:ext cx="3946451" cy="1712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4624" y="3098176"/>
            <a:ext cx="4010776" cy="17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8"/>
          <p:cNvPicPr preferRelativeResize="0"/>
          <p:nvPr/>
        </p:nvPicPr>
        <p:blipFill rotWithShape="1">
          <a:blip r:embed="rId8">
            <a:alphaModFix/>
          </a:blip>
          <a:srcRect b="-999" l="8867" r="0" t="0"/>
          <a:stretch/>
        </p:blipFill>
        <p:spPr>
          <a:xfrm>
            <a:off x="4644550" y="789650"/>
            <a:ext cx="4457125" cy="3825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- Title Slide">
  <a:themeElements>
    <a:clrScheme name="Default - 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